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62" r:id="rId2"/>
    <p:sldId id="337" r:id="rId3"/>
    <p:sldId id="287" r:id="rId4"/>
    <p:sldId id="348" r:id="rId5"/>
    <p:sldId id="263" r:id="rId6"/>
    <p:sldId id="258" r:id="rId7"/>
    <p:sldId id="329" r:id="rId8"/>
    <p:sldId id="294" r:id="rId9"/>
    <p:sldId id="342" r:id="rId10"/>
    <p:sldId id="316" r:id="rId11"/>
    <p:sldId id="309" r:id="rId12"/>
    <p:sldId id="340" r:id="rId13"/>
    <p:sldId id="306" r:id="rId14"/>
    <p:sldId id="295" r:id="rId15"/>
    <p:sldId id="304" r:id="rId16"/>
    <p:sldId id="313" r:id="rId17"/>
    <p:sldId id="273" r:id="rId18"/>
    <p:sldId id="336" r:id="rId19"/>
    <p:sldId id="285" r:id="rId20"/>
    <p:sldId id="280" r:id="rId21"/>
    <p:sldId id="343" r:id="rId22"/>
    <p:sldId id="327" r:id="rId23"/>
    <p:sldId id="278" r:id="rId24"/>
    <p:sldId id="315" r:id="rId25"/>
    <p:sldId id="290" r:id="rId26"/>
    <p:sldId id="314" r:id="rId27"/>
    <p:sldId id="326" r:id="rId28"/>
    <p:sldId id="344" r:id="rId29"/>
    <p:sldId id="301" r:id="rId30"/>
    <p:sldId id="260" r:id="rId31"/>
    <p:sldId id="297" r:id="rId32"/>
    <p:sldId id="351" r:id="rId33"/>
    <p:sldId id="275" r:id="rId34"/>
    <p:sldId id="324" r:id="rId35"/>
    <p:sldId id="310" r:id="rId36"/>
    <p:sldId id="286" r:id="rId37"/>
    <p:sldId id="300" r:id="rId38"/>
    <p:sldId id="268" r:id="rId39"/>
    <p:sldId id="298" r:id="rId40"/>
    <p:sldId id="288" r:id="rId41"/>
    <p:sldId id="289" r:id="rId42"/>
    <p:sldId id="317" r:id="rId43"/>
    <p:sldId id="283" r:id="rId44"/>
    <p:sldId id="292" r:id="rId45"/>
    <p:sldId id="312" r:id="rId46"/>
    <p:sldId id="347" r:id="rId47"/>
    <p:sldId id="259" r:id="rId48"/>
    <p:sldId id="338" r:id="rId49"/>
    <p:sldId id="305" r:id="rId50"/>
    <p:sldId id="272" r:id="rId51"/>
    <p:sldId id="267" r:id="rId52"/>
    <p:sldId id="279" r:id="rId53"/>
    <p:sldId id="321" r:id="rId54"/>
    <p:sldId id="271" r:id="rId55"/>
    <p:sldId id="308" r:id="rId56"/>
    <p:sldId id="293" r:id="rId57"/>
    <p:sldId id="265" r:id="rId58"/>
    <p:sldId id="284" r:id="rId59"/>
    <p:sldId id="282" r:id="rId60"/>
    <p:sldId id="332" r:id="rId61"/>
    <p:sldId id="266" r:id="rId62"/>
    <p:sldId id="333" r:id="rId63"/>
    <p:sldId id="281" r:id="rId64"/>
    <p:sldId id="277" r:id="rId65"/>
    <p:sldId id="270" r:id="rId66"/>
    <p:sldId id="349" r:id="rId67"/>
    <p:sldId id="276" r:id="rId68"/>
    <p:sldId id="264" r:id="rId69"/>
    <p:sldId id="299" r:id="rId70"/>
    <p:sldId id="350" r:id="rId71"/>
    <p:sldId id="311" r:id="rId72"/>
    <p:sldId id="330" r:id="rId73"/>
    <p:sldId id="296" r:id="rId74"/>
    <p:sldId id="334" r:id="rId75"/>
    <p:sldId id="325" r:id="rId76"/>
    <p:sldId id="323" r:id="rId77"/>
    <p:sldId id="335" r:id="rId78"/>
    <p:sldId id="322" r:id="rId79"/>
    <p:sldId id="303" r:id="rId80"/>
    <p:sldId id="331" r:id="rId81"/>
    <p:sldId id="345" r:id="rId82"/>
    <p:sldId id="320" r:id="rId83"/>
    <p:sldId id="269" r:id="rId84"/>
    <p:sldId id="318" r:id="rId85"/>
    <p:sldId id="328" r:id="rId86"/>
    <p:sldId id="291" r:id="rId87"/>
    <p:sldId id="319" r:id="rId88"/>
    <p:sldId id="274" r:id="rId8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1118" userDrawn="1">
          <p15:clr>
            <a:srgbClr val="A4A3A4"/>
          </p15:clr>
        </p15:guide>
        <p15:guide id="3" pos="6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320" autoAdjust="0"/>
  </p:normalViewPr>
  <p:slideViewPr>
    <p:cSldViewPr snapToGrid="0" showGuides="1">
      <p:cViewPr>
        <p:scale>
          <a:sx n="39" d="100"/>
          <a:sy n="39" d="100"/>
        </p:scale>
        <p:origin x="888" y="432"/>
      </p:cViewPr>
      <p:guideLst>
        <p:guide orient="horz" pos="2228"/>
        <p:guide pos="1118"/>
        <p:guide pos="6562"/>
      </p:guideLst>
    </p:cSldViewPr>
  </p:slideViewPr>
  <p:outlineViewPr>
    <p:cViewPr>
      <p:scale>
        <a:sx n="33" d="100"/>
        <a:sy n="33" d="100"/>
      </p:scale>
      <p:origin x="0" y="-11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709C-947B-402A-8866-D6B13FFD8526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AA69C-5204-452E-A49D-514D35E17A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9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AA69C-5204-452E-A49D-514D35E17A7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24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AA69C-5204-452E-A49D-514D35E17A75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73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59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1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08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67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9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18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48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4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904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6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93C42-1663-42E3-8C8B-8DF6E83DF1CD}" type="datetimeFigureOut">
              <a:rPr lang="de-DE" smtClean="0"/>
              <a:t>24.11.2015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98B0-C980-4C97-923B-5DC4C3DAE1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1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60120" y="536035"/>
            <a:ext cx="11231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/>
              <a:t>Die Dresdner Zukunftsbahn. </a:t>
            </a:r>
            <a:endParaRPr lang="de-DE" sz="6000" dirty="0" smtClean="0"/>
          </a:p>
          <a:p>
            <a:endParaRPr lang="de-DE" sz="3500" dirty="0"/>
          </a:p>
          <a:p>
            <a:r>
              <a:rPr lang="de-DE" sz="3500" dirty="0" smtClean="0"/>
              <a:t> </a:t>
            </a:r>
            <a:endParaRPr lang="de-DE" sz="3500" dirty="0"/>
          </a:p>
        </p:txBody>
      </p:sp>
      <p:sp>
        <p:nvSpPr>
          <p:cNvPr id="2" name="Textfeld 1"/>
          <p:cNvSpPr txBox="1"/>
          <p:nvPr/>
        </p:nvSpPr>
        <p:spPr>
          <a:xfrm>
            <a:off x="960118" y="1910436"/>
            <a:ext cx="102249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4000" kern="0" dirty="0" smtClean="0">
                <a:ea typeface="ＭＳ Ｐゴシック" charset="-128"/>
              </a:rPr>
              <a:t>Am 8.Oktober 2015</a:t>
            </a:r>
            <a:r>
              <a:rPr lang="de-DE" altLang="ja-JP" sz="4000" kern="0" dirty="0">
                <a:ea typeface="ＭＳ Ｐゴシック" charset="-128"/>
              </a:rPr>
              <a:t> </a:t>
            </a:r>
            <a:r>
              <a:rPr lang="de-DE" altLang="ja-JP" sz="4000" kern="0" dirty="0" smtClean="0">
                <a:ea typeface="ＭＳ Ｐゴシック" charset="-128"/>
              </a:rPr>
              <a:t>wurden die Straßenbahn-linien 2</a:t>
            </a:r>
            <a:r>
              <a:rPr lang="de-DE" altLang="ja-JP" sz="4000" kern="0" dirty="0">
                <a:ea typeface="ＭＳ Ｐゴシック" charset="-128"/>
              </a:rPr>
              <a:t> </a:t>
            </a:r>
            <a:r>
              <a:rPr lang="de-DE" altLang="ja-JP" sz="4000" kern="0" dirty="0" smtClean="0">
                <a:ea typeface="ＭＳ Ｐゴシック" charset="-128"/>
              </a:rPr>
              <a:t>und 7 zum Ideenlabor. In den Bahnen </a:t>
            </a:r>
            <a:r>
              <a:rPr lang="de-DE" altLang="ja-JP" sz="4000" kern="0" dirty="0">
                <a:ea typeface="ＭＳ Ｐゴシック" charset="-128"/>
              </a:rPr>
              <a:t>haben Dresdner Bürger auf </a:t>
            </a:r>
            <a:r>
              <a:rPr lang="de-DE" altLang="ja-JP" sz="4000" kern="0" dirty="0" smtClean="0">
                <a:ea typeface="ＭＳ Ｐゴシック" charset="-128"/>
              </a:rPr>
              <a:t>über 700 Memos ihre Wünsche und Visionen für die Zukunft Dresdens formuliert.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18213778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</a:t>
            </a:r>
            <a:r>
              <a:rPr lang="de-DE" sz="6000" b="1" i="1" dirty="0">
                <a:solidFill>
                  <a:schemeClr val="tx1"/>
                </a:solidFill>
              </a:rPr>
              <a:t>Unterwegs arbeiten </a:t>
            </a:r>
            <a:r>
              <a:rPr lang="de-DE" sz="6000" b="1" i="1" dirty="0" smtClean="0">
                <a:solidFill>
                  <a:schemeClr val="tx1"/>
                </a:solidFill>
              </a:rPr>
              <a:t>können“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66412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„Eine </a:t>
            </a:r>
            <a:r>
              <a:rPr lang="de-DE" sz="6000" b="1" i="1" dirty="0">
                <a:solidFill>
                  <a:schemeClr val="tx1"/>
                </a:solidFill>
              </a:rPr>
              <a:t>konstruktive </a:t>
            </a:r>
            <a:r>
              <a:rPr lang="de-DE" sz="6000" b="1" i="1" dirty="0" smtClean="0">
                <a:solidFill>
                  <a:schemeClr val="tx1"/>
                </a:solidFill>
              </a:rPr>
              <a:t>Streitkultur“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36802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60516" t="48105" r="11810" b="10357"/>
          <a:stretch/>
        </p:blipFill>
        <p:spPr>
          <a:xfrm>
            <a:off x="2391508" y="190770"/>
            <a:ext cx="7670650" cy="64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201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„Gelebte </a:t>
            </a:r>
            <a:r>
              <a:rPr lang="de-DE" sz="6000" b="1" i="1" dirty="0" smtClean="0">
                <a:solidFill>
                  <a:schemeClr val="tx1"/>
                </a:solidFill>
              </a:rPr>
              <a:t>Gastfreundschaft“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06887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„Gönn´ dir grün! </a:t>
            </a: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Mehr Grünanlagen.“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402824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„Mehr Spaß. Mehr Gemeinschaft. Lachen </a:t>
            </a:r>
            <a:r>
              <a:rPr lang="de-DE" sz="5000" b="1" i="1" dirty="0">
                <a:solidFill>
                  <a:schemeClr val="tx1"/>
                </a:solidFill>
              </a:rPr>
              <a:t>auf den </a:t>
            </a:r>
            <a:r>
              <a:rPr lang="de-DE" sz="5000" b="1" i="1" dirty="0" smtClean="0">
                <a:solidFill>
                  <a:schemeClr val="tx1"/>
                </a:solidFill>
              </a:rPr>
              <a:t>Straßen</a:t>
            </a:r>
            <a:r>
              <a:rPr lang="de-DE" sz="5000" b="1" i="1" dirty="0" smtClean="0">
                <a:solidFill>
                  <a:schemeClr val="tx1"/>
                </a:solidFill>
              </a:rPr>
              <a:t>.“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74922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>
                <a:solidFill>
                  <a:schemeClr val="tx1"/>
                </a:solidFill>
              </a:rPr>
              <a:t>„U-Bahn für </a:t>
            </a:r>
            <a:r>
              <a:rPr lang="de-DE" sz="6000" b="1" i="1" dirty="0" smtClean="0">
                <a:solidFill>
                  <a:schemeClr val="tx1"/>
                </a:solidFill>
              </a:rPr>
              <a:t>Dresden“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94574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„Mehr </a:t>
            </a:r>
            <a:r>
              <a:rPr lang="de-DE" sz="5000" b="1" i="1" dirty="0" smtClean="0">
                <a:solidFill>
                  <a:schemeClr val="tx1"/>
                </a:solidFill>
              </a:rPr>
              <a:t>Toleranz bei allen Dresdnern gegenüber vielen Tugenden der Gesellschaft“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20315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8400" y="-3619500"/>
            <a:ext cx="18796000" cy="140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885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chemeClr val="tx1"/>
                </a:solidFill>
              </a:rPr>
              <a:t>„1x wöchentlich Zukunftsbahn: gehört werden, über Zukunft nachdenken, Probleme in Ideen </a:t>
            </a:r>
            <a:r>
              <a:rPr lang="de-DE" sz="4000" b="1" i="1" dirty="0" smtClean="0">
                <a:solidFill>
                  <a:schemeClr val="tx1"/>
                </a:solidFill>
              </a:rPr>
              <a:t>verwandeln“</a:t>
            </a:r>
            <a:endParaRPr lang="de-DE" sz="4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75800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0" y="-3837200"/>
            <a:ext cx="15806246" cy="12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1834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„Mit Bildung gegen Xenophobie und Pessimismus“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56368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10179" t="22857" r="40804" b="2805"/>
          <a:stretch/>
        </p:blipFill>
        <p:spPr>
          <a:xfrm>
            <a:off x="3407682" y="1020606"/>
            <a:ext cx="5899604" cy="50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976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>
                <a:solidFill>
                  <a:schemeClr val="tx1"/>
                </a:solidFill>
              </a:rPr>
              <a:t>„Daniel </a:t>
            </a:r>
            <a:r>
              <a:rPr lang="de-DE" sz="5000" b="1" i="1" dirty="0" smtClean="0">
                <a:solidFill>
                  <a:schemeClr val="tx1"/>
                </a:solidFill>
              </a:rPr>
              <a:t>Libeskind </a:t>
            </a:r>
            <a:r>
              <a:rPr lang="de-DE" sz="5000" b="1" i="1" dirty="0">
                <a:solidFill>
                  <a:schemeClr val="tx1"/>
                </a:solidFill>
              </a:rPr>
              <a:t>baut moderne Bürgerhäuser in </a:t>
            </a:r>
            <a:r>
              <a:rPr lang="de-DE" sz="5000" b="1" i="1" dirty="0" smtClean="0">
                <a:solidFill>
                  <a:schemeClr val="tx1"/>
                </a:solidFill>
              </a:rPr>
              <a:t>Dresden“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332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„Weniger gegeneinander - mehr </a:t>
            </a:r>
            <a:r>
              <a:rPr lang="de-DE" sz="5000" b="1" i="1" dirty="0" smtClean="0">
                <a:solidFill>
                  <a:schemeClr val="tx1"/>
                </a:solidFill>
              </a:rPr>
              <a:t>miteinander“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37853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„Mehr </a:t>
            </a:r>
            <a:r>
              <a:rPr lang="de-DE" sz="5000" b="1" i="1" dirty="0">
                <a:solidFill>
                  <a:schemeClr val="tx1"/>
                </a:solidFill>
              </a:rPr>
              <a:t>Arbeitsplätze, sodass nicht alle in den Westen </a:t>
            </a:r>
            <a:r>
              <a:rPr lang="de-DE" sz="5000" b="1" i="1" dirty="0" smtClean="0">
                <a:solidFill>
                  <a:schemeClr val="tx1"/>
                </a:solidFill>
              </a:rPr>
              <a:t>gehen“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899555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„Volle Straßen am Sonntag, volle Gemeinden, voll mit Jesus“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54287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„Seniorenfreundlicher Radverkehr“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689652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</a:t>
            </a:r>
            <a:r>
              <a:rPr lang="de-DE" sz="6000" b="1" i="1" dirty="0">
                <a:solidFill>
                  <a:schemeClr val="tx1"/>
                </a:solidFill>
              </a:rPr>
              <a:t>B</a:t>
            </a:r>
            <a:r>
              <a:rPr lang="de-DE" sz="6000" b="1" i="1" dirty="0" smtClean="0">
                <a:solidFill>
                  <a:schemeClr val="tx1"/>
                </a:solidFill>
              </a:rPr>
              <a:t>emalte, bunte </a:t>
            </a:r>
            <a:r>
              <a:rPr lang="de-DE" sz="6000" b="1" i="1" dirty="0">
                <a:solidFill>
                  <a:schemeClr val="tx1"/>
                </a:solidFill>
              </a:rPr>
              <a:t>Häuser für die </a:t>
            </a:r>
            <a:r>
              <a:rPr lang="de-DE" sz="6000" b="1" i="1" dirty="0" smtClean="0">
                <a:solidFill>
                  <a:schemeClr val="tx1"/>
                </a:solidFill>
              </a:rPr>
              <a:t>Innenstadt“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31127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23840" t="13333" r="31964" b="9524"/>
          <a:stretch/>
        </p:blipFill>
        <p:spPr>
          <a:xfrm>
            <a:off x="3363685" y="273132"/>
            <a:ext cx="6041571" cy="59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6003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„Ein schöneres </a:t>
            </a:r>
            <a:r>
              <a:rPr lang="de-DE" sz="6000" b="1" i="1" dirty="0" smtClean="0">
                <a:solidFill>
                  <a:schemeClr val="tx1"/>
                </a:solidFill>
              </a:rPr>
              <a:t>Liebesleben!“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28694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</a:t>
            </a:r>
            <a:r>
              <a:rPr lang="de-DE" sz="6000" b="1" i="1" dirty="0" smtClean="0">
                <a:solidFill>
                  <a:schemeClr val="tx1"/>
                </a:solidFill>
              </a:rPr>
              <a:t>Drei-Tage-Arbeitswoche“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269306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chemeClr val="tx1"/>
                </a:solidFill>
              </a:rPr>
              <a:t>„Unabhängig </a:t>
            </a:r>
            <a:r>
              <a:rPr lang="de-DE" sz="4000" b="1" i="1" dirty="0">
                <a:solidFill>
                  <a:schemeClr val="tx1"/>
                </a:solidFill>
              </a:rPr>
              <a:t>vom </a:t>
            </a:r>
            <a:r>
              <a:rPr lang="de-DE" sz="4000" b="1" i="1" dirty="0" smtClean="0">
                <a:solidFill>
                  <a:schemeClr val="tx1"/>
                </a:solidFill>
              </a:rPr>
              <a:t>Einkommen - freier </a:t>
            </a:r>
            <a:r>
              <a:rPr lang="de-DE" sz="4000" b="1" i="1" dirty="0" smtClean="0">
                <a:solidFill>
                  <a:schemeClr val="tx1"/>
                </a:solidFill>
              </a:rPr>
              <a:t>Zugang für </a:t>
            </a:r>
            <a:r>
              <a:rPr lang="de-DE" sz="4000" b="1" i="1" dirty="0" smtClean="0">
                <a:solidFill>
                  <a:schemeClr val="tx1"/>
                </a:solidFill>
              </a:rPr>
              <a:t>alle: </a:t>
            </a:r>
            <a:r>
              <a:rPr lang="de-DE" sz="4000" b="1" i="1" dirty="0" smtClean="0">
                <a:solidFill>
                  <a:schemeClr val="tx1"/>
                </a:solidFill>
              </a:rPr>
              <a:t>WLAN (Stadtnetz), Museen, </a:t>
            </a:r>
            <a:r>
              <a:rPr lang="de-DE" sz="4000" b="1" i="1" dirty="0" smtClean="0">
                <a:solidFill>
                  <a:schemeClr val="tx1"/>
                </a:solidFill>
              </a:rPr>
              <a:t>Tagespresse“</a:t>
            </a:r>
            <a:endParaRPr lang="de-DE" sz="4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KULTUR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8736796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„Mehr Tiere in </a:t>
            </a:r>
            <a:r>
              <a:rPr lang="de-DE" sz="6000" b="1" i="1" dirty="0" smtClean="0">
                <a:solidFill>
                  <a:schemeClr val="tx1"/>
                </a:solidFill>
              </a:rPr>
              <a:t>Dresden!“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87138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3393" r="33393"/>
          <a:stretch/>
        </p:blipFill>
        <p:spPr>
          <a:xfrm rot="5400000">
            <a:off x="887185" y="-3630383"/>
            <a:ext cx="7968343" cy="146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772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„Sportliche Events für die ganze </a:t>
            </a:r>
            <a:r>
              <a:rPr lang="de-DE" sz="5000" b="1" i="1" dirty="0" smtClean="0">
                <a:solidFill>
                  <a:schemeClr val="tx1"/>
                </a:solidFill>
              </a:rPr>
              <a:t>Bevölkerung“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86990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>
                <a:solidFill>
                  <a:schemeClr val="tx1"/>
                </a:solidFill>
              </a:rPr>
              <a:t>„Freifahrt für </a:t>
            </a:r>
            <a:r>
              <a:rPr lang="de-DE" sz="6000" b="1" i="1" dirty="0" smtClean="0">
                <a:solidFill>
                  <a:schemeClr val="tx1"/>
                </a:solidFill>
              </a:rPr>
              <a:t>Rentner“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035792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„Dass </a:t>
            </a:r>
            <a:r>
              <a:rPr lang="de-DE" sz="6000" b="1" i="1" dirty="0">
                <a:solidFill>
                  <a:schemeClr val="tx1"/>
                </a:solidFill>
              </a:rPr>
              <a:t>man sich </a:t>
            </a:r>
            <a:endParaRPr lang="de-DE" sz="6000" b="1" i="1" dirty="0" smtClean="0">
              <a:solidFill>
                <a:schemeClr val="tx1"/>
              </a:solidFill>
            </a:endParaRP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nett grüßt“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86031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„Kindern eine Kindheit - Bauernhöfe in der </a:t>
            </a:r>
            <a:r>
              <a:rPr lang="de-DE" sz="6000" b="1" i="1" dirty="0" smtClean="0">
                <a:solidFill>
                  <a:schemeClr val="tx1"/>
                </a:solidFill>
              </a:rPr>
              <a:t>Stadt“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BILDUNG, KINDER, JUGEND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067912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„Leute helfen sich untereinander, auch wenn keine Krise ist“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259829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„Variabler Sonntag: freimachen je nach Weltanschauung“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39369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„Freundliche Menschen“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6350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</a:t>
            </a:r>
            <a:r>
              <a:rPr lang="de-DE" sz="6000" b="1" i="1" dirty="0">
                <a:solidFill>
                  <a:schemeClr val="tx1"/>
                </a:solidFill>
              </a:rPr>
              <a:t>W</a:t>
            </a:r>
            <a:r>
              <a:rPr lang="de-DE" sz="6000" b="1" i="1" dirty="0" smtClean="0">
                <a:solidFill>
                  <a:schemeClr val="tx1"/>
                </a:solidFill>
              </a:rPr>
              <a:t>ifi in Trams, freies WLAN im </a:t>
            </a:r>
            <a:r>
              <a:rPr lang="de-DE" sz="6000" b="1" i="1" dirty="0" smtClean="0">
                <a:solidFill>
                  <a:schemeClr val="tx1"/>
                </a:solidFill>
              </a:rPr>
              <a:t>ÖPNV“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827202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„Die </a:t>
            </a:r>
            <a:r>
              <a:rPr lang="de-DE" sz="5000" b="1" i="1" dirty="0" smtClean="0">
                <a:solidFill>
                  <a:schemeClr val="tx1"/>
                </a:solidFill>
              </a:rPr>
              <a:t>Dresdner </a:t>
            </a:r>
          </a:p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36h-Woche </a:t>
            </a:r>
            <a:r>
              <a:rPr lang="de-DE" sz="5000" b="1" i="1" dirty="0" smtClean="0">
                <a:solidFill>
                  <a:schemeClr val="tx1"/>
                </a:solidFill>
              </a:rPr>
              <a:t>mit eigener Zeiteinteilung“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81006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„Cannabis Club“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76656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„Ein gutes Abfallsystem“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42836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„Radwegenetz &amp; Radautobahnen“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91713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„Plaudercafés ohne Handys in jedem Kiez für Jung und Alt“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92909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>
                <a:solidFill>
                  <a:schemeClr val="tx1"/>
                </a:solidFill>
              </a:rPr>
              <a:t>„Die Menschen halten ihre Stadt sauber.“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52970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l="34472" t="15675" r="20917" b="24432"/>
          <a:stretch/>
        </p:blipFill>
        <p:spPr>
          <a:xfrm>
            <a:off x="3722916" y="1600964"/>
            <a:ext cx="5127170" cy="38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2808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„Eine menschenfreundliche Wirtschaft“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WIRTSCHAFT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50180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933" y="-4178300"/>
            <a:ext cx="20286133" cy="152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0246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„Sich </a:t>
            </a:r>
            <a:r>
              <a:rPr lang="de-DE" sz="6000" b="1" i="1" dirty="0">
                <a:solidFill>
                  <a:schemeClr val="tx1"/>
                </a:solidFill>
              </a:rPr>
              <a:t>nicht mehr für Dresden schämen </a:t>
            </a:r>
            <a:r>
              <a:rPr lang="de-DE" sz="6000" b="1" i="1" dirty="0" smtClean="0">
                <a:solidFill>
                  <a:schemeClr val="tx1"/>
                </a:solidFill>
              </a:rPr>
              <a:t>müssen“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41798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„Mehr Dresdner Firmen - eigene Produkte“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WIRTSCHAFT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123922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„Regenerative </a:t>
            </a:r>
            <a:r>
              <a:rPr lang="de-DE" sz="5000" b="1" i="1" dirty="0" smtClean="0">
                <a:solidFill>
                  <a:schemeClr val="tx1"/>
                </a:solidFill>
              </a:rPr>
              <a:t>Energien: </a:t>
            </a:r>
            <a:r>
              <a:rPr lang="de-DE" sz="5000" b="1" i="1" dirty="0" smtClean="0">
                <a:solidFill>
                  <a:schemeClr val="tx1"/>
                </a:solidFill>
              </a:rPr>
              <a:t>schwimmende Kraftwerke“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05173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„Geld darf nicht </a:t>
            </a:r>
            <a:endParaRPr lang="de-DE" sz="6000" b="1" i="1" dirty="0" smtClean="0">
              <a:solidFill>
                <a:schemeClr val="tx1"/>
              </a:solidFill>
            </a:endParaRP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mehr </a:t>
            </a:r>
            <a:r>
              <a:rPr lang="de-DE" sz="6000" b="1" i="1" dirty="0" smtClean="0">
                <a:solidFill>
                  <a:schemeClr val="tx1"/>
                </a:solidFill>
              </a:rPr>
              <a:t>die treibende Kraft sein“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WIRTSCHAFT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15240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„Annäherung </a:t>
            </a: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durch Humor“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01460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„Nach </a:t>
            </a:r>
            <a:r>
              <a:rPr lang="de-DE" sz="5000" b="1" i="1" dirty="0">
                <a:solidFill>
                  <a:schemeClr val="tx1"/>
                </a:solidFill>
              </a:rPr>
              <a:t>Dresdens </a:t>
            </a:r>
            <a:r>
              <a:rPr lang="de-DE" sz="5000" b="1" i="1" dirty="0" smtClean="0">
                <a:solidFill>
                  <a:schemeClr val="tx1"/>
                </a:solidFill>
              </a:rPr>
              <a:t>Zukunft fragen: an sich schon eine </a:t>
            </a:r>
            <a:r>
              <a:rPr lang="de-DE" sz="5000" b="1" i="1" dirty="0">
                <a:solidFill>
                  <a:schemeClr val="tx1"/>
                </a:solidFill>
              </a:rPr>
              <a:t>tolle Idee</a:t>
            </a:r>
            <a:r>
              <a:rPr lang="de-DE" sz="5000" b="1" i="1" dirty="0" smtClean="0">
                <a:solidFill>
                  <a:schemeClr val="tx1"/>
                </a:solidFill>
              </a:rPr>
              <a:t>!“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70544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„Kulturdenkmäler weiter so gut erhalten“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04987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„Place </a:t>
            </a:r>
            <a:r>
              <a:rPr lang="de-DE" sz="5000" b="1" i="1" dirty="0" err="1">
                <a:solidFill>
                  <a:schemeClr val="tx1"/>
                </a:solidFill>
              </a:rPr>
              <a:t>to</a:t>
            </a:r>
            <a:r>
              <a:rPr lang="de-DE" sz="5000" b="1" i="1" dirty="0">
                <a:solidFill>
                  <a:schemeClr val="tx1"/>
                </a:solidFill>
              </a:rPr>
              <a:t> </a:t>
            </a:r>
            <a:r>
              <a:rPr lang="de-DE" sz="5000" b="1" i="1" dirty="0" err="1" smtClean="0">
                <a:solidFill>
                  <a:schemeClr val="tx1"/>
                </a:solidFill>
              </a:rPr>
              <a:t>be</a:t>
            </a:r>
            <a:r>
              <a:rPr lang="de-DE" sz="5000" b="1" i="1" dirty="0">
                <a:solidFill>
                  <a:schemeClr val="tx1"/>
                </a:solidFill>
              </a:rPr>
              <a:t>:</a:t>
            </a:r>
            <a:r>
              <a:rPr lang="de-DE" sz="5000" b="1" i="1" dirty="0" smtClean="0">
                <a:solidFill>
                  <a:schemeClr val="tx1"/>
                </a:solidFill>
              </a:rPr>
              <a:t> die </a:t>
            </a:r>
            <a:r>
              <a:rPr lang="de-DE" sz="5000" b="1" i="1" dirty="0" smtClean="0">
                <a:solidFill>
                  <a:schemeClr val="tx1"/>
                </a:solidFill>
              </a:rPr>
              <a:t>Goldene </a:t>
            </a:r>
            <a:r>
              <a:rPr lang="de-DE" sz="5000" b="1" i="1" dirty="0" smtClean="0">
                <a:solidFill>
                  <a:schemeClr val="tx1"/>
                </a:solidFill>
              </a:rPr>
              <a:t>Regel</a:t>
            </a:r>
            <a:r>
              <a:rPr lang="de-DE" sz="5000" b="1" i="1" dirty="0">
                <a:solidFill>
                  <a:schemeClr val="tx1"/>
                </a:solidFill>
              </a:rPr>
              <a:t> </a:t>
            </a:r>
            <a:r>
              <a:rPr lang="de-DE" sz="5000" b="1" i="1" dirty="0" smtClean="0">
                <a:solidFill>
                  <a:schemeClr val="tx1"/>
                </a:solidFill>
              </a:rPr>
              <a:t>- </a:t>
            </a:r>
            <a:r>
              <a:rPr lang="de-DE" sz="5000" b="1" i="1" dirty="0">
                <a:solidFill>
                  <a:schemeClr val="tx1"/>
                </a:solidFill>
              </a:rPr>
              <a:t>dem andern das tun, was ich mir </a:t>
            </a:r>
            <a:r>
              <a:rPr lang="de-DE" sz="5000" b="1" i="1" dirty="0" smtClean="0">
                <a:solidFill>
                  <a:schemeClr val="tx1"/>
                </a:solidFill>
              </a:rPr>
              <a:t>wünsche“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95547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„Altes und Neues soll eine Symbiose bilden - neue Ideen und trotzdem Wert des </a:t>
            </a:r>
            <a:r>
              <a:rPr lang="de-DE" sz="5000" b="1" i="1" dirty="0" smtClean="0">
                <a:solidFill>
                  <a:schemeClr val="tx1"/>
                </a:solidFill>
              </a:rPr>
              <a:t>Alten schätzen!“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KULTUR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365454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„Vorreiter in Sachen Barrierefreiheit: Berührungsängste durch Projekte </a:t>
            </a:r>
            <a:r>
              <a:rPr lang="de-DE" sz="5000" b="1" i="1" dirty="0" smtClean="0">
                <a:solidFill>
                  <a:schemeClr val="tx1"/>
                </a:solidFill>
              </a:rPr>
              <a:t>aufheben“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303477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„Politiker fragen </a:t>
            </a:r>
            <a:r>
              <a:rPr lang="de-DE" sz="6000" b="1" i="1" dirty="0" err="1" smtClean="0">
                <a:solidFill>
                  <a:schemeClr val="tx1"/>
                </a:solidFill>
              </a:rPr>
              <a:t>undercover</a:t>
            </a:r>
            <a:r>
              <a:rPr lang="de-DE" sz="6000" b="1" i="1" dirty="0" smtClean="0">
                <a:solidFill>
                  <a:schemeClr val="tx1"/>
                </a:solidFill>
              </a:rPr>
              <a:t> die Bürger nach ihren </a:t>
            </a:r>
            <a:r>
              <a:rPr lang="de-DE" sz="6000" b="1" i="1" dirty="0" smtClean="0">
                <a:solidFill>
                  <a:schemeClr val="tx1"/>
                </a:solidFill>
              </a:rPr>
              <a:t>Anliegen.“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67529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2" y="-1412874"/>
            <a:ext cx="11857748" cy="76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755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„Ein Kreativzentrum für alle!“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KULTUR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39644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>
                <a:solidFill>
                  <a:schemeClr val="tx1"/>
                </a:solidFill>
              </a:rPr>
              <a:t>„</a:t>
            </a:r>
            <a:r>
              <a:rPr lang="de-DE" sz="5000" b="1" i="1" dirty="0" smtClean="0">
                <a:solidFill>
                  <a:schemeClr val="tx1"/>
                </a:solidFill>
              </a:rPr>
              <a:t>Egoismus: minus. </a:t>
            </a:r>
          </a:p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Style: </a:t>
            </a:r>
            <a:r>
              <a:rPr lang="de-DE" sz="5000" b="1" i="1" dirty="0" smtClean="0">
                <a:solidFill>
                  <a:schemeClr val="tx1"/>
                </a:solidFill>
              </a:rPr>
              <a:t>plus </a:t>
            </a:r>
            <a:r>
              <a:rPr lang="de-DE" sz="5000" b="1" i="1" dirty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55136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„Freiraum für alternative </a:t>
            </a:r>
            <a:r>
              <a:rPr lang="de-DE" sz="5000" b="1" i="1" dirty="0">
                <a:solidFill>
                  <a:schemeClr val="tx1"/>
                </a:solidFill>
              </a:rPr>
              <a:t>K</a:t>
            </a:r>
            <a:r>
              <a:rPr lang="de-DE" sz="5000" b="1" i="1" dirty="0" smtClean="0">
                <a:solidFill>
                  <a:schemeClr val="tx1"/>
                </a:solidFill>
              </a:rPr>
              <a:t>ulturprojekte: Wagenplätze, Kunstplätze, freie </a:t>
            </a:r>
            <a:r>
              <a:rPr lang="de-DE" sz="5000" b="1" i="1" dirty="0" smtClean="0">
                <a:solidFill>
                  <a:schemeClr val="tx1"/>
                </a:solidFill>
              </a:rPr>
              <a:t>Gestaltungsorte“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160964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„2030: Atomare Wüstenlandschaft?“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48024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„Keine Oberleitungen, sondern Energie aus der Schiene“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84292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„Generationsüber-greifende Kommunikation – organisiert und angeregt durch die Stadt Dresden“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350176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„Museumsbesuch - </a:t>
            </a:r>
            <a:r>
              <a:rPr lang="de-DE" sz="6000" b="1" i="1" dirty="0">
                <a:solidFill>
                  <a:schemeClr val="tx1"/>
                </a:solidFill>
              </a:rPr>
              <a:t>Eintritt </a:t>
            </a:r>
            <a:r>
              <a:rPr lang="de-DE" sz="6000" b="1" i="1" dirty="0" smtClean="0">
                <a:solidFill>
                  <a:schemeClr val="tx1"/>
                </a:solidFill>
              </a:rPr>
              <a:t>frei, </a:t>
            </a: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offen </a:t>
            </a:r>
            <a:r>
              <a:rPr lang="de-DE" sz="6000" b="1" i="1" dirty="0" smtClean="0">
                <a:solidFill>
                  <a:schemeClr val="tx1"/>
                </a:solidFill>
              </a:rPr>
              <a:t>für </a:t>
            </a:r>
            <a:r>
              <a:rPr lang="de-DE" sz="6000" b="1" i="1" dirty="0" smtClean="0">
                <a:solidFill>
                  <a:schemeClr val="tx1"/>
                </a:solidFill>
              </a:rPr>
              <a:t>Alle“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83201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094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7662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„Bunter! Großes Miteinander auf der Basis der </a:t>
            </a:r>
            <a:r>
              <a:rPr lang="de-DE" sz="5000" b="1" i="1" dirty="0">
                <a:solidFill>
                  <a:schemeClr val="tx1"/>
                </a:solidFill>
              </a:rPr>
              <a:t>G</a:t>
            </a:r>
            <a:r>
              <a:rPr lang="de-DE" sz="5000" b="1" i="1" dirty="0" smtClean="0">
                <a:solidFill>
                  <a:schemeClr val="tx1"/>
                </a:solidFill>
              </a:rPr>
              <a:t>oldenen </a:t>
            </a:r>
            <a:r>
              <a:rPr lang="de-DE" sz="5000" b="1" i="1" dirty="0" smtClean="0">
                <a:solidFill>
                  <a:schemeClr val="tx1"/>
                </a:solidFill>
              </a:rPr>
              <a:t>Regel“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8671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„Fernsehturm für Öffentlichkeit öffnen - Attraktion für Dresden!“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72839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„Toleranz und Empathie“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190857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„Roboterstadt“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313805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56" y="0"/>
            <a:ext cx="13479856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8132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„Angstfreie </a:t>
            </a:r>
            <a:endParaRPr lang="de-DE" sz="6000" b="1" i="1" dirty="0" smtClean="0">
              <a:solidFill>
                <a:schemeClr val="tx1"/>
              </a:solidFill>
            </a:endParaRP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Dresdner“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20140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„Populäres</a:t>
            </a:r>
            <a:r>
              <a:rPr lang="de-DE" sz="5000" b="1" i="1" dirty="0">
                <a:solidFill>
                  <a:schemeClr val="tx1"/>
                </a:solidFill>
              </a:rPr>
              <a:t>, nachsingbares Lied über Dresden und die </a:t>
            </a:r>
            <a:r>
              <a:rPr lang="de-DE" sz="5000" b="1" i="1" dirty="0" smtClean="0">
                <a:solidFill>
                  <a:schemeClr val="tx1"/>
                </a:solidFill>
              </a:rPr>
              <a:t>Dresdner“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66004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„Bio-Kitas mit Tieren</a:t>
            </a:r>
            <a:r>
              <a:rPr lang="de-DE" sz="5000" b="1" i="1" dirty="0">
                <a:solidFill>
                  <a:schemeClr val="tx1"/>
                </a:solidFill>
              </a:rPr>
              <a:t>.</a:t>
            </a:r>
            <a:r>
              <a:rPr lang="de-DE" sz="5000" b="1" i="1" dirty="0" smtClean="0">
                <a:solidFill>
                  <a:schemeClr val="tx1"/>
                </a:solidFill>
              </a:rPr>
              <a:t> Gärtnern, ernten und verarbeiten in den </a:t>
            </a:r>
            <a:r>
              <a:rPr lang="de-DE" sz="5000" b="1" i="1" dirty="0" smtClean="0">
                <a:solidFill>
                  <a:schemeClr val="tx1"/>
                </a:solidFill>
              </a:rPr>
              <a:t>Kitas“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BILDUNG, KINDER, JUGEND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906552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„Krieg“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30482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>
                <a:solidFill>
                  <a:schemeClr val="tx1"/>
                </a:solidFill>
              </a:rPr>
              <a:t>„Platz für freie Entwicklung von </a:t>
            </a:r>
            <a:r>
              <a:rPr lang="de-DE" sz="6000" b="1" i="1" dirty="0" smtClean="0">
                <a:solidFill>
                  <a:schemeClr val="tx1"/>
                </a:solidFill>
              </a:rPr>
              <a:t>Kindern“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1" y="5990897"/>
            <a:ext cx="3016469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BILDUNG, KINDER, JUGEND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04963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</a:t>
            </a:r>
            <a:r>
              <a:rPr lang="de-DE" sz="5000" b="1" i="1" dirty="0">
                <a:solidFill>
                  <a:schemeClr val="tx1"/>
                </a:solidFill>
              </a:rPr>
              <a:t>E</a:t>
            </a:r>
            <a:r>
              <a:rPr lang="de-DE" sz="5000" b="1" i="1" dirty="0" smtClean="0">
                <a:solidFill>
                  <a:schemeClr val="tx1"/>
                </a:solidFill>
              </a:rPr>
              <a:t>chte Bürgerbeteiligung: </a:t>
            </a:r>
            <a:r>
              <a:rPr lang="de-DE" sz="5000" b="1" i="1" dirty="0">
                <a:solidFill>
                  <a:schemeClr val="tx1"/>
                </a:solidFill>
              </a:rPr>
              <a:t>Leute </a:t>
            </a:r>
            <a:r>
              <a:rPr lang="de-DE" sz="5000" b="1" i="1" dirty="0" smtClean="0">
                <a:solidFill>
                  <a:schemeClr val="tx1"/>
                </a:solidFill>
              </a:rPr>
              <a:t>werden gehört und bringen wirklich </a:t>
            </a:r>
            <a:r>
              <a:rPr lang="de-DE" sz="5000" b="1" i="1" dirty="0">
                <a:solidFill>
                  <a:schemeClr val="tx1"/>
                </a:solidFill>
              </a:rPr>
              <a:t>was </a:t>
            </a:r>
            <a:r>
              <a:rPr lang="de-DE" sz="5000" b="1" i="1" dirty="0" smtClean="0">
                <a:solidFill>
                  <a:schemeClr val="tx1"/>
                </a:solidFill>
              </a:rPr>
              <a:t>ein“ 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481847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46586" y="-3024351"/>
            <a:ext cx="16501241" cy="123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3600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„Dresdner</a:t>
            </a:r>
            <a:r>
              <a:rPr lang="de-DE" sz="6000" b="1" i="1" dirty="0">
                <a:solidFill>
                  <a:schemeClr val="tx1"/>
                </a:solidFill>
              </a:rPr>
              <a:t>, die Lust auf Visionen </a:t>
            </a:r>
            <a:r>
              <a:rPr lang="de-DE" sz="6000" b="1" i="1" dirty="0" smtClean="0">
                <a:solidFill>
                  <a:schemeClr val="tx1"/>
                </a:solidFill>
              </a:rPr>
              <a:t>haben“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073440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„Emanzipierte Bürger“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17179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„Dresden soll so gut bleiben, wie es </a:t>
            </a:r>
            <a:r>
              <a:rPr lang="de-DE" sz="6000" b="1" i="1" dirty="0" smtClean="0">
                <a:solidFill>
                  <a:schemeClr val="tx1"/>
                </a:solidFill>
              </a:rPr>
              <a:t>ist.“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203435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„Ganz viele </a:t>
            </a:r>
            <a:r>
              <a:rPr lang="de-DE" sz="6000" b="1" i="1" dirty="0">
                <a:solidFill>
                  <a:schemeClr val="tx1"/>
                </a:solidFill>
              </a:rPr>
              <a:t>Schmetterlinge in </a:t>
            </a:r>
            <a:endParaRPr lang="de-DE" sz="6000" b="1" i="1" dirty="0" smtClean="0">
              <a:solidFill>
                <a:schemeClr val="tx1"/>
              </a:solidFill>
            </a:endParaRPr>
          </a:p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der Stadt“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STADTRAUM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72714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30268" t="13333" r="20982" b="6190"/>
          <a:stretch/>
        </p:blipFill>
        <p:spPr>
          <a:xfrm>
            <a:off x="3526972" y="1371599"/>
            <a:ext cx="5233378" cy="48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48546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>
                <a:solidFill>
                  <a:schemeClr val="tx1"/>
                </a:solidFill>
              </a:rPr>
              <a:t>„Politiker </a:t>
            </a:r>
            <a:r>
              <a:rPr lang="de-DE" sz="5000" b="1" i="1" dirty="0" smtClean="0">
                <a:solidFill>
                  <a:schemeClr val="tx1"/>
                </a:solidFill>
              </a:rPr>
              <a:t>hören unsere Ideen, nehmen sie ernst, setzen sie </a:t>
            </a:r>
            <a:r>
              <a:rPr lang="de-DE" sz="5000" b="1" i="1" dirty="0" smtClean="0">
                <a:solidFill>
                  <a:schemeClr val="tx1"/>
                </a:solidFill>
              </a:rPr>
              <a:t>um.“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790382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 smtClean="0"/>
              <a:t>MITBESTIMMUNG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78699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 smtClean="0">
                <a:solidFill>
                  <a:schemeClr val="tx1"/>
                </a:solidFill>
              </a:rPr>
              <a:t>„</a:t>
            </a:r>
            <a:r>
              <a:rPr lang="de-DE" sz="5000" b="1" i="1" dirty="0">
                <a:solidFill>
                  <a:schemeClr val="tx1"/>
                </a:solidFill>
              </a:rPr>
              <a:t>K</a:t>
            </a:r>
            <a:r>
              <a:rPr lang="de-DE" sz="5000" b="1" i="1" dirty="0" smtClean="0">
                <a:solidFill>
                  <a:schemeClr val="tx1"/>
                </a:solidFill>
              </a:rPr>
              <a:t>ostenfreie Großeltern-Enkel-Angebote in der Dresdner Kultur“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162398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>
                <a:solidFill>
                  <a:schemeClr val="tx1"/>
                </a:solidFill>
              </a:rPr>
              <a:t>„Stadt ohne </a:t>
            </a:r>
            <a:r>
              <a:rPr lang="de-DE" sz="6000" b="1" i="1" dirty="0" smtClean="0">
                <a:solidFill>
                  <a:schemeClr val="tx1"/>
                </a:solidFill>
              </a:rPr>
              <a:t>Stau“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24014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i="1" dirty="0">
                <a:solidFill>
                  <a:schemeClr val="tx1"/>
                </a:solidFill>
              </a:rPr>
              <a:t>„Dresden muss mehr Blumenkohl aus der Region </a:t>
            </a:r>
            <a:r>
              <a:rPr lang="de-DE" sz="5000" b="1" i="1" dirty="0" smtClean="0">
                <a:solidFill>
                  <a:schemeClr val="tx1"/>
                </a:solidFill>
              </a:rPr>
              <a:t>essen!“</a:t>
            </a:r>
            <a:endParaRPr lang="de-DE" sz="5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WIRTSCHAFT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90731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„Dresdner Grundeinkommen“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989821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>
                <a:solidFill>
                  <a:schemeClr val="tx1"/>
                </a:solidFill>
              </a:rPr>
              <a:t>„</a:t>
            </a:r>
            <a:r>
              <a:rPr lang="de-DE" sz="6000" b="1" i="1" dirty="0" err="1" smtClean="0">
                <a:solidFill>
                  <a:schemeClr val="tx1"/>
                </a:solidFill>
              </a:rPr>
              <a:t>Elbtaxi</a:t>
            </a:r>
            <a:r>
              <a:rPr lang="de-DE" sz="6000" b="1" i="1" dirty="0" smtClean="0">
                <a:solidFill>
                  <a:schemeClr val="tx1"/>
                </a:solidFill>
              </a:rPr>
              <a:t>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137228" y="5990897"/>
            <a:ext cx="2054772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MOBILITÄT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145567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301765" y="1560786"/>
            <a:ext cx="7610913" cy="3831021"/>
          </a:xfrm>
          <a:prstGeom prst="wedgeRoundRectCallout">
            <a:avLst>
              <a:gd name="adj1" fmla="val -8352"/>
              <a:gd name="adj2" fmla="val 7812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b="1" i="1" dirty="0" smtClean="0">
                <a:solidFill>
                  <a:schemeClr val="tx1"/>
                </a:solidFill>
              </a:rPr>
              <a:t>„Denen helfen, die nicht so ein Glück </a:t>
            </a:r>
            <a:r>
              <a:rPr lang="de-DE" sz="6000" b="1" i="1" dirty="0" smtClean="0">
                <a:solidFill>
                  <a:schemeClr val="tx1"/>
                </a:solidFill>
              </a:rPr>
              <a:t>haben“</a:t>
            </a:r>
            <a:endParaRPr lang="de-DE" sz="6000" b="1" i="1" dirty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536035"/>
            <a:ext cx="12192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chemeClr val="bg1"/>
                </a:solidFill>
              </a:rPr>
              <a:t>Dresdens Zukunft.</a:t>
            </a:r>
            <a:r>
              <a:rPr lang="de-DE" sz="3500" dirty="0" smtClean="0">
                <a:solidFill>
                  <a:schemeClr val="bg1"/>
                </a:solidFill>
              </a:rPr>
              <a:t> Deine Meinung aus der Zukunftsbahn: </a:t>
            </a:r>
            <a:endParaRPr lang="de-DE" sz="35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875986" y="5990897"/>
            <a:ext cx="3316014" cy="867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SOZIALER </a:t>
            </a:r>
            <a:r>
              <a:rPr lang="de-DE" dirty="0" smtClean="0"/>
              <a:t>ZUSAMMENHALT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747143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9643" t="15238" r="42946" b="1904"/>
          <a:stretch/>
        </p:blipFill>
        <p:spPr>
          <a:xfrm>
            <a:off x="2383971" y="1"/>
            <a:ext cx="7707086" cy="66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7272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Breitbild</PresentationFormat>
  <Paragraphs>234</Paragraphs>
  <Slides>88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88</vt:i4>
      </vt:variant>
    </vt:vector>
  </HeadingPairs>
  <TitlesOfParts>
    <vt:vector size="93" baseType="lpstr">
      <vt:lpstr>ＭＳ Ｐゴシック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Joerg Rainer NOENNIG</dc:creator>
  <cp:lastModifiedBy>Joerg Rainer NOENNIG</cp:lastModifiedBy>
  <cp:revision>28</cp:revision>
  <dcterms:created xsi:type="dcterms:W3CDTF">2015-11-22T22:41:41Z</dcterms:created>
  <dcterms:modified xsi:type="dcterms:W3CDTF">2015-11-24T16:07:52Z</dcterms:modified>
</cp:coreProperties>
</file>